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9" r:id="rId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431"/>
    <p:restoredTop sz="94659"/>
  </p:normalViewPr>
  <p:slideViewPr>
    <p:cSldViewPr snapToGrid="0">
      <p:cViewPr varScale="1">
        <p:scale>
          <a:sx n="76" d="100"/>
          <a:sy n="76" d="100"/>
        </p:scale>
        <p:origin x="31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7EE7D30-4FFB-B942-A639-471006043F82}"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1062841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7EE7D30-4FFB-B942-A639-471006043F82}"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1181442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7EE7D30-4FFB-B942-A639-471006043F82}"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270197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7EE7D30-4FFB-B942-A639-471006043F82}"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3201079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7EE7D30-4FFB-B942-A639-471006043F82}" type="datetimeFigureOut">
              <a:rPr lang="en-US" smtClean="0"/>
              <a:t>7/11/2024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1176018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7EE7D30-4FFB-B942-A639-471006043F82}" type="datetimeFigureOut">
              <a:rPr lang="en-US" smtClean="0"/>
              <a:t>7/11/2024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4259819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EE7D30-4FFB-B942-A639-471006043F82}" type="datetimeFigureOut">
              <a:rPr lang="en-US" smtClean="0"/>
              <a:t>7/11/2024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386546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17EE7D30-4FFB-B942-A639-471006043F82}"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3764520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17EE7D30-4FFB-B942-A639-471006043F82}"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943815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7EE7D30-4FFB-B942-A639-471006043F82}"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13212471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7EE7D30-4FFB-B942-A639-471006043F82}"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3CECDA-8C6F-B043-86E5-A9EBF72B6E59}" type="slidenum">
              <a:rPr lang="en-US" smtClean="0"/>
              <a:t>‹#›</a:t>
            </a:fld>
            <a:endParaRPr lang="en-US"/>
          </a:p>
        </p:txBody>
      </p:sp>
    </p:spTree>
    <p:extLst>
      <p:ext uri="{BB962C8B-B14F-4D97-AF65-F5344CB8AC3E}">
        <p14:creationId xmlns:p14="http://schemas.microsoft.com/office/powerpoint/2010/main" val="769526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17EE7D30-4FFB-B942-A639-471006043F82}" type="datetimeFigureOut">
              <a:rPr lang="en-US" smtClean="0"/>
              <a:t>7/11/2024</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9B3CECDA-8C6F-B043-86E5-A9EBF72B6E59}" type="slidenum">
              <a:rPr lang="en-US" smtClean="0"/>
              <a:t>‹#›</a:t>
            </a:fld>
            <a:endParaRPr lang="en-US"/>
          </a:p>
        </p:txBody>
      </p:sp>
    </p:spTree>
    <p:extLst>
      <p:ext uri="{BB962C8B-B14F-4D97-AF65-F5344CB8AC3E}">
        <p14:creationId xmlns:p14="http://schemas.microsoft.com/office/powerpoint/2010/main" val="38434386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pixabay.com/en/bee-cartoon-bumble-honey-icon-70541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12" name="Title 13">
            <a:extLst>
              <a:ext uri="{FF2B5EF4-FFF2-40B4-BE49-F238E27FC236}">
                <a16:creationId xmlns:a16="http://schemas.microsoft.com/office/drawing/2014/main" id="{8170FAA6-FF37-0DCB-E1BC-83BA48C1C970}"/>
              </a:ext>
            </a:extLst>
          </p:cNvPr>
          <p:cNvSpPr>
            <a:spLocks noGrp="1"/>
          </p:cNvSpPr>
          <p:nvPr>
            <p:ph type="title"/>
          </p:nvPr>
        </p:nvSpPr>
        <p:spPr>
          <a:xfrm>
            <a:off x="468564" y="294288"/>
            <a:ext cx="5914971" cy="1622592"/>
          </a:xfrm>
        </p:spPr>
        <p:txBody>
          <a:bodyPr>
            <a:normAutofit fontScale="90000"/>
          </a:bodyPr>
          <a:lstStyle/>
          <a:p>
            <a:pPr algn="ctr"/>
            <a:r>
              <a:rPr lang="en-US" sz="4400" b="1" u="sng" dirty="0">
                <a:solidFill>
                  <a:schemeClr val="bg1"/>
                </a:solidFill>
              </a:rPr>
              <a:t>Adult Beekeeping Experience</a:t>
            </a:r>
            <a:r>
              <a:rPr lang="en-US" sz="3600" dirty="0"/>
              <a:t/>
            </a:r>
            <a:br>
              <a:rPr lang="en-US" sz="3600" dirty="0"/>
            </a:br>
            <a:endParaRPr lang="en-US" dirty="0"/>
          </a:p>
        </p:txBody>
      </p:sp>
      <p:sp>
        <p:nvSpPr>
          <p:cNvPr id="7" name="TextBox 6">
            <a:extLst>
              <a:ext uri="{FF2B5EF4-FFF2-40B4-BE49-F238E27FC236}">
                <a16:creationId xmlns:a16="http://schemas.microsoft.com/office/drawing/2014/main" id="{798691B7-056A-2CB6-04BE-50027DF5F148}"/>
              </a:ext>
            </a:extLst>
          </p:cNvPr>
          <p:cNvSpPr txBox="1"/>
          <p:nvPr/>
        </p:nvSpPr>
        <p:spPr>
          <a:xfrm>
            <a:off x="468564" y="1601806"/>
            <a:ext cx="5914971" cy="3286588"/>
          </a:xfrm>
        </p:spPr>
        <p:txBody>
          <a:bodyPr vert="horz" lIns="91440" tIns="45720" rIns="91440" bIns="45720" rtlCol="0" anchor="t">
            <a:normAutofit lnSpcReduction="10000"/>
          </a:bodyPr>
          <a:lstStyle/>
          <a:p>
            <a:pPr defTabSz="685800">
              <a:lnSpc>
                <a:spcPct val="90000"/>
              </a:lnSpc>
              <a:spcBef>
                <a:spcPts val="750"/>
              </a:spcBef>
              <a:spcAft>
                <a:spcPts val="800"/>
              </a:spcAft>
            </a:pPr>
            <a:r>
              <a:rPr lang="en-US" sz="1600" dirty="0">
                <a:solidFill>
                  <a:schemeClr val="bg1"/>
                </a:solidFill>
                <a:effectLst/>
              </a:rPr>
              <a:t>Discover the captivating world of honeybees with an exclusive</a:t>
            </a:r>
            <a:r>
              <a:rPr lang="en-US" sz="1600" dirty="0">
                <a:solidFill>
                  <a:schemeClr val="bg1"/>
                </a:solidFill>
              </a:rPr>
              <a:t> outdoor </a:t>
            </a:r>
            <a:r>
              <a:rPr lang="en-US" sz="1600" dirty="0">
                <a:solidFill>
                  <a:schemeClr val="bg1"/>
                </a:solidFill>
                <a:effectLst/>
              </a:rPr>
              <a:t>2hr 30min beekeeping experience.</a:t>
            </a:r>
            <a:r>
              <a:rPr lang="en-US" sz="1600" dirty="0">
                <a:solidFill>
                  <a:schemeClr val="bg1"/>
                </a:solidFill>
              </a:rPr>
              <a:t> </a:t>
            </a:r>
            <a:endParaRPr lang="en-US" dirty="0">
              <a:solidFill>
                <a:schemeClr val="bg1"/>
              </a:solidFill>
            </a:endParaRPr>
          </a:p>
          <a:p>
            <a:pPr defTabSz="685800">
              <a:lnSpc>
                <a:spcPct val="90000"/>
              </a:lnSpc>
              <a:spcBef>
                <a:spcPts val="750"/>
              </a:spcBef>
              <a:spcAft>
                <a:spcPts val="800"/>
              </a:spcAft>
            </a:pPr>
            <a:r>
              <a:rPr lang="en-US" sz="1600" dirty="0">
                <a:solidFill>
                  <a:schemeClr val="bg1"/>
                </a:solidFill>
                <a:effectLst/>
              </a:rPr>
              <a:t>The session will include an</a:t>
            </a:r>
            <a:r>
              <a:rPr lang="en-US" sz="1600" dirty="0">
                <a:solidFill>
                  <a:schemeClr val="bg1"/>
                </a:solidFill>
              </a:rPr>
              <a:t> </a:t>
            </a:r>
            <a:r>
              <a:rPr lang="en-US" sz="1600" dirty="0">
                <a:solidFill>
                  <a:schemeClr val="bg1"/>
                </a:solidFill>
                <a:effectLst/>
              </a:rPr>
              <a:t>introduction to honeybees and the inner workings of the colony.</a:t>
            </a:r>
            <a:endParaRPr lang="en-US" sz="1600" dirty="0">
              <a:solidFill>
                <a:schemeClr val="bg1"/>
              </a:solidFill>
              <a:effectLst/>
              <a:ea typeface="Calibri"/>
              <a:cs typeface="Calibri"/>
            </a:endParaRPr>
          </a:p>
          <a:p>
            <a:pPr defTabSz="685800">
              <a:lnSpc>
                <a:spcPct val="90000"/>
              </a:lnSpc>
              <a:spcBef>
                <a:spcPts val="750"/>
              </a:spcBef>
              <a:spcAft>
                <a:spcPts val="800"/>
              </a:spcAft>
            </a:pPr>
            <a:r>
              <a:rPr lang="en-US" sz="1600" dirty="0">
                <a:solidFill>
                  <a:schemeClr val="bg1"/>
                </a:solidFill>
                <a:effectLst/>
              </a:rPr>
              <a:t>This is then followed by an outdoor session exploring an actual honeybee hive and delving into the workings of an actual thriving honeybee colony under the supervision of two expert beekeepers whilst being suited in a bee suit.</a:t>
            </a:r>
          </a:p>
          <a:p>
            <a:pPr defTabSz="685800">
              <a:lnSpc>
                <a:spcPct val="90000"/>
              </a:lnSpc>
              <a:spcBef>
                <a:spcPts val="750"/>
              </a:spcBef>
              <a:spcAft>
                <a:spcPts val="800"/>
              </a:spcAft>
            </a:pPr>
            <a:r>
              <a:rPr lang="en-US" sz="1600" dirty="0">
                <a:solidFill>
                  <a:schemeClr val="bg1"/>
                </a:solidFill>
                <a:effectLst/>
              </a:rPr>
              <a:t>This hands-on experience promises to deepen your appreciation for these vital-pollinators and their crucial role in our ecosystem.</a:t>
            </a:r>
          </a:p>
          <a:p>
            <a:pPr defTabSz="685800">
              <a:lnSpc>
                <a:spcPct val="90000"/>
              </a:lnSpc>
              <a:spcBef>
                <a:spcPts val="750"/>
              </a:spcBef>
              <a:spcAft>
                <a:spcPts val="800"/>
              </a:spcAft>
            </a:pPr>
            <a:r>
              <a:rPr lang="en-US" sz="1600" dirty="0">
                <a:solidFill>
                  <a:schemeClr val="bg1"/>
                </a:solidFill>
                <a:effectLst/>
              </a:rPr>
              <a:t>The session is £40 per person.</a:t>
            </a:r>
            <a:r>
              <a:rPr lang="en-US" sz="1600" dirty="0">
                <a:solidFill>
                  <a:schemeClr val="bg1"/>
                </a:solidFill>
              </a:rPr>
              <a:t> </a:t>
            </a:r>
            <a:r>
              <a:rPr lang="en-US" sz="1600" dirty="0">
                <a:solidFill>
                  <a:schemeClr val="bg1"/>
                </a:solidFill>
                <a:effectLst/>
              </a:rPr>
              <a:t> </a:t>
            </a:r>
            <a:r>
              <a:rPr lang="en-US" sz="1600" b="1" dirty="0">
                <a:solidFill>
                  <a:schemeClr val="bg1"/>
                </a:solidFill>
                <a:effectLst/>
              </a:rPr>
              <a:t>Book </a:t>
            </a:r>
            <a:r>
              <a:rPr lang="en-US" sz="1600" b="1" dirty="0">
                <a:solidFill>
                  <a:schemeClr val="bg1"/>
                </a:solidFill>
              </a:rPr>
              <a:t>n</a:t>
            </a:r>
            <a:r>
              <a:rPr lang="en-US" sz="1600" b="1" dirty="0">
                <a:solidFill>
                  <a:schemeClr val="bg1"/>
                </a:solidFill>
                <a:effectLst/>
              </a:rPr>
              <a:t>ow </a:t>
            </a:r>
            <a:r>
              <a:rPr lang="en-US" sz="1600" dirty="0">
                <a:solidFill>
                  <a:schemeClr val="bg1"/>
                </a:solidFill>
                <a:effectLst/>
              </a:rPr>
              <a:t>by calling </a:t>
            </a:r>
            <a:r>
              <a:rPr lang="en-US" sz="1600" b="1" dirty="0">
                <a:solidFill>
                  <a:schemeClr val="bg1"/>
                </a:solidFill>
              </a:rPr>
              <a:t>01254 822338</a:t>
            </a:r>
            <a:endParaRPr lang="en-US" sz="1600" b="1" dirty="0">
              <a:solidFill>
                <a:schemeClr val="bg1"/>
              </a:solidFill>
              <a:effectLst/>
              <a:ea typeface="Calibri"/>
              <a:cs typeface="Calibri"/>
            </a:endParaRPr>
          </a:p>
        </p:txBody>
      </p:sp>
      <p:pic>
        <p:nvPicPr>
          <p:cNvPr id="5" name="Picture 4" descr="A couple of wooden boxes on a grass field&#10;&#10;Description automatically generated">
            <a:extLst>
              <a:ext uri="{FF2B5EF4-FFF2-40B4-BE49-F238E27FC236}">
                <a16:creationId xmlns:a16="http://schemas.microsoft.com/office/drawing/2014/main" id="{29291416-07F3-15C2-F9B4-7400D6B64241}"/>
              </a:ext>
            </a:extLst>
          </p:cNvPr>
          <p:cNvPicPr>
            <a:picLocks noChangeAspect="1"/>
          </p:cNvPicPr>
          <p:nvPr/>
        </p:nvPicPr>
        <p:blipFill rotWithShape="1">
          <a:blip r:embed="rId2"/>
          <a:srcRect l="13643" t="16996" r="10078" b="19981"/>
          <a:stretch/>
        </p:blipFill>
        <p:spPr>
          <a:xfrm>
            <a:off x="1655629" y="4953000"/>
            <a:ext cx="3540840" cy="390066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effectLst>
            <a:softEdge rad="113821"/>
          </a:effectLst>
        </p:spPr>
      </p:pic>
      <p:sp>
        <p:nvSpPr>
          <p:cNvPr id="18" name="Slide Number Placeholder 14">
            <a:extLst>
              <a:ext uri="{FF2B5EF4-FFF2-40B4-BE49-F238E27FC236}">
                <a16:creationId xmlns:a16="http://schemas.microsoft.com/office/drawing/2014/main" id="{7637D029-1E1D-154E-B6F4-0625D2E18490}"/>
              </a:ext>
            </a:extLst>
          </p:cNvPr>
          <p:cNvSpPr>
            <a:spLocks noGrp="1"/>
          </p:cNvSpPr>
          <p:nvPr>
            <p:ph type="sldNum" sz="quarter" idx="12"/>
          </p:nvPr>
        </p:nvSpPr>
        <p:spPr>
          <a:xfrm>
            <a:off x="4843463" y="9539868"/>
            <a:ext cx="1543050" cy="347356"/>
          </a:xfrm>
        </p:spPr>
        <p:txBody>
          <a:bodyPr vert="horz" lIns="51435" tIns="25718" rIns="51435" bIns="25718" rtlCol="0" anchor="ctr"/>
          <a:lstStyle/>
          <a:p>
            <a:pPr>
              <a:spcAft>
                <a:spcPts val="600"/>
              </a:spcAft>
            </a:pPr>
            <a:fld id="{955FCBD9-96B1-4041-A8BF-2D20E402E3DE}" type="slidenum">
              <a:rPr lang="en-US" sz="1200">
                <a:solidFill>
                  <a:schemeClr val="tx1">
                    <a:alpha val="80000"/>
                  </a:schemeClr>
                </a:solidFill>
              </a:rPr>
              <a:pPr>
                <a:spcAft>
                  <a:spcPts val="600"/>
                </a:spcAft>
              </a:pPr>
              <a:t>1</a:t>
            </a:fld>
            <a:endParaRPr lang="en-US" sz="1200" dirty="0">
              <a:solidFill>
                <a:schemeClr val="tx1">
                  <a:alpha val="80000"/>
                </a:schemeClr>
              </a:solidFill>
            </a:endParaRPr>
          </a:p>
        </p:txBody>
      </p:sp>
      <p:sp>
        <p:nvSpPr>
          <p:cNvPr id="13" name="TextBox 12">
            <a:extLst>
              <a:ext uri="{FF2B5EF4-FFF2-40B4-BE49-F238E27FC236}">
                <a16:creationId xmlns:a16="http://schemas.microsoft.com/office/drawing/2014/main" id="{301D272A-3D06-D640-BCE9-895F71156E32}"/>
              </a:ext>
            </a:extLst>
          </p:cNvPr>
          <p:cNvSpPr txBox="1"/>
          <p:nvPr/>
        </p:nvSpPr>
        <p:spPr>
          <a:xfrm>
            <a:off x="768927" y="8853669"/>
            <a:ext cx="5112328" cy="646331"/>
          </a:xfrm>
          <a:prstGeom prst="rect">
            <a:avLst/>
          </a:prstGeom>
          <a:noFill/>
        </p:spPr>
        <p:txBody>
          <a:bodyPr wrap="square" rtlCol="0">
            <a:spAutoFit/>
          </a:bodyPr>
          <a:lstStyle/>
          <a:p>
            <a:pPr algn="ctr"/>
            <a:r>
              <a:rPr lang="en-US" sz="1800" dirty="0">
                <a:solidFill>
                  <a:schemeClr val="bg1"/>
                </a:solidFill>
                <a:effectLst/>
              </a:rPr>
              <a:t>Set in the heart o</a:t>
            </a:r>
            <a:r>
              <a:rPr lang="en-US" sz="1800" dirty="0">
                <a:solidFill>
                  <a:schemeClr val="bg1"/>
                </a:solidFill>
              </a:rPr>
              <a:t>f </a:t>
            </a:r>
            <a:r>
              <a:rPr lang="en-US" dirty="0">
                <a:solidFill>
                  <a:schemeClr val="bg1"/>
                </a:solidFill>
              </a:rPr>
              <a:t>Clitheroe</a:t>
            </a:r>
            <a:r>
              <a:rPr lang="en-US" sz="1800" dirty="0">
                <a:solidFill>
                  <a:schemeClr val="bg1"/>
                </a:solidFill>
              </a:rPr>
              <a:t> at Barrow Primary School.</a:t>
            </a:r>
            <a:endParaRPr lang="en-US" dirty="0"/>
          </a:p>
        </p:txBody>
      </p:sp>
    </p:spTree>
    <p:extLst>
      <p:ext uri="{BB962C8B-B14F-4D97-AF65-F5344CB8AC3E}">
        <p14:creationId xmlns:p14="http://schemas.microsoft.com/office/powerpoint/2010/main" val="415457992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12" name="Title 13">
            <a:extLst>
              <a:ext uri="{FF2B5EF4-FFF2-40B4-BE49-F238E27FC236}">
                <a16:creationId xmlns:a16="http://schemas.microsoft.com/office/drawing/2014/main" id="{8170FAA6-FF37-0DCB-E1BC-83BA48C1C970}"/>
              </a:ext>
            </a:extLst>
          </p:cNvPr>
          <p:cNvSpPr>
            <a:spLocks noGrp="1"/>
          </p:cNvSpPr>
          <p:nvPr>
            <p:ph type="title"/>
          </p:nvPr>
        </p:nvSpPr>
        <p:spPr>
          <a:xfrm>
            <a:off x="468564" y="294288"/>
            <a:ext cx="5914971" cy="1622592"/>
          </a:xfrm>
        </p:spPr>
        <p:txBody>
          <a:bodyPr>
            <a:normAutofit fontScale="90000"/>
          </a:bodyPr>
          <a:lstStyle/>
          <a:p>
            <a:pPr algn="ctr"/>
            <a:r>
              <a:rPr lang="en-US" sz="4400" b="1" u="sng" dirty="0">
                <a:solidFill>
                  <a:srgbClr val="7030A0"/>
                </a:solidFill>
              </a:rPr>
              <a:t>Children’s Beekeeping Experience</a:t>
            </a:r>
            <a:r>
              <a:rPr lang="en-US" sz="3600" dirty="0">
                <a:solidFill>
                  <a:srgbClr val="7030A0"/>
                </a:solidFill>
              </a:rPr>
              <a:t/>
            </a:r>
            <a:br>
              <a:rPr lang="en-US" sz="3600" dirty="0">
                <a:solidFill>
                  <a:srgbClr val="7030A0"/>
                </a:solidFill>
              </a:rPr>
            </a:br>
            <a:endParaRPr lang="en-US" dirty="0">
              <a:solidFill>
                <a:srgbClr val="7030A0"/>
              </a:solidFill>
            </a:endParaRPr>
          </a:p>
        </p:txBody>
      </p:sp>
      <p:sp>
        <p:nvSpPr>
          <p:cNvPr id="7" name="TextBox 6">
            <a:extLst>
              <a:ext uri="{FF2B5EF4-FFF2-40B4-BE49-F238E27FC236}">
                <a16:creationId xmlns:a16="http://schemas.microsoft.com/office/drawing/2014/main" id="{798691B7-056A-2CB6-04BE-50027DF5F148}"/>
              </a:ext>
            </a:extLst>
          </p:cNvPr>
          <p:cNvSpPr txBox="1"/>
          <p:nvPr/>
        </p:nvSpPr>
        <p:spPr>
          <a:xfrm>
            <a:off x="468564" y="1601806"/>
            <a:ext cx="5914971" cy="3286588"/>
          </a:xfrm>
        </p:spPr>
        <p:txBody>
          <a:bodyPr vert="horz" lIns="91440" tIns="45720" rIns="91440" bIns="45720" rtlCol="0">
            <a:normAutofit/>
          </a:bodyPr>
          <a:lstStyle/>
          <a:p>
            <a:pPr defTabSz="685800">
              <a:lnSpc>
                <a:spcPct val="90000"/>
              </a:lnSpc>
              <a:spcBef>
                <a:spcPts val="750"/>
              </a:spcBef>
              <a:spcAft>
                <a:spcPts val="800"/>
              </a:spcAft>
            </a:pPr>
            <a:endParaRPr lang="en-US" sz="1600" b="1" dirty="0">
              <a:solidFill>
                <a:schemeClr val="bg1"/>
              </a:solidFill>
              <a:effectLst/>
            </a:endParaRPr>
          </a:p>
        </p:txBody>
      </p:sp>
      <p:pic>
        <p:nvPicPr>
          <p:cNvPr id="5" name="Picture 4" descr="A couple of wooden boxes on a grass field&#10;&#10;Description automatically generated">
            <a:extLst>
              <a:ext uri="{FF2B5EF4-FFF2-40B4-BE49-F238E27FC236}">
                <a16:creationId xmlns:a16="http://schemas.microsoft.com/office/drawing/2014/main" id="{29291416-07F3-15C2-F9B4-7400D6B64241}"/>
              </a:ext>
            </a:extLst>
          </p:cNvPr>
          <p:cNvPicPr>
            <a:picLocks noChangeAspect="1"/>
          </p:cNvPicPr>
          <p:nvPr/>
        </p:nvPicPr>
        <p:blipFill rotWithShape="1">
          <a:blip r:embed="rId2"/>
          <a:srcRect l="13643" t="16996" r="10078" b="19981"/>
          <a:stretch/>
        </p:blipFill>
        <p:spPr>
          <a:xfrm>
            <a:off x="468564" y="5812877"/>
            <a:ext cx="3540840" cy="390066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effectLst>
            <a:softEdge rad="113821"/>
          </a:effectLst>
        </p:spPr>
      </p:pic>
      <p:sp>
        <p:nvSpPr>
          <p:cNvPr id="18" name="Slide Number Placeholder 14">
            <a:extLst>
              <a:ext uri="{FF2B5EF4-FFF2-40B4-BE49-F238E27FC236}">
                <a16:creationId xmlns:a16="http://schemas.microsoft.com/office/drawing/2014/main" id="{7637D029-1E1D-154E-B6F4-0625D2E18490}"/>
              </a:ext>
            </a:extLst>
          </p:cNvPr>
          <p:cNvSpPr>
            <a:spLocks noGrp="1"/>
          </p:cNvSpPr>
          <p:nvPr>
            <p:ph type="sldNum" sz="quarter" idx="12"/>
          </p:nvPr>
        </p:nvSpPr>
        <p:spPr>
          <a:xfrm>
            <a:off x="4843463" y="9539868"/>
            <a:ext cx="1543050" cy="347356"/>
          </a:xfrm>
        </p:spPr>
        <p:txBody>
          <a:bodyPr vert="horz" lIns="51435" tIns="25718" rIns="51435" bIns="25718" rtlCol="0" anchor="ctr"/>
          <a:lstStyle/>
          <a:p>
            <a:pPr>
              <a:spcAft>
                <a:spcPts val="600"/>
              </a:spcAft>
            </a:pPr>
            <a:fld id="{955FCBD9-96B1-4041-A8BF-2D20E402E3DE}" type="slidenum">
              <a:rPr lang="en-US" sz="1200">
                <a:solidFill>
                  <a:schemeClr val="tx1">
                    <a:alpha val="80000"/>
                  </a:schemeClr>
                </a:solidFill>
              </a:rPr>
              <a:pPr>
                <a:spcAft>
                  <a:spcPts val="600"/>
                </a:spcAft>
              </a:pPr>
              <a:t>2</a:t>
            </a:fld>
            <a:endParaRPr lang="en-US" sz="1200" dirty="0">
              <a:solidFill>
                <a:schemeClr val="tx1">
                  <a:alpha val="80000"/>
                </a:schemeClr>
              </a:solidFill>
            </a:endParaRPr>
          </a:p>
        </p:txBody>
      </p:sp>
      <p:pic>
        <p:nvPicPr>
          <p:cNvPr id="9" name="Picture 8" descr="A bee with a black background&#10;&#10;Description automatically generated">
            <a:extLst>
              <a:ext uri="{FF2B5EF4-FFF2-40B4-BE49-F238E27FC236}">
                <a16:creationId xmlns:a16="http://schemas.microsoft.com/office/drawing/2014/main" id="{073B96D7-E5E4-3CFB-BA04-777129564134}"/>
              </a:ext>
            </a:extLst>
          </p:cNvPr>
          <p:cNvPicPr>
            <a:picLocks noChangeAspect="1"/>
          </p:cNvPicPr>
          <p:nvPr/>
        </p:nvPicPr>
        <p:blipFill>
          <a:blip r:embed="rId3">
            <a:extLst>
              <a:ext uri="{837473B0-CC2E-450A-ABE3-18F120FF3D39}">
                <a1611:picAttrSrcUrl xmlns:a1611="http://schemas.microsoft.com/office/drawing/2016/11/main" xmlns="" r:id="rId4"/>
              </a:ext>
            </a:extLst>
          </a:blip>
          <a:stretch>
            <a:fillRect/>
          </a:stretch>
        </p:blipFill>
        <p:spPr>
          <a:xfrm>
            <a:off x="3198288" y="6123941"/>
            <a:ext cx="3380509" cy="2049434"/>
          </a:xfrm>
          <a:prstGeom prst="rect">
            <a:avLst/>
          </a:prstGeom>
        </p:spPr>
      </p:pic>
      <p:sp>
        <p:nvSpPr>
          <p:cNvPr id="3" name="TextBox 2">
            <a:extLst>
              <a:ext uri="{FF2B5EF4-FFF2-40B4-BE49-F238E27FC236}">
                <a16:creationId xmlns:a16="http://schemas.microsoft.com/office/drawing/2014/main" id="{28F803A6-20DA-2AE7-5C97-D5324244916E}"/>
              </a:ext>
            </a:extLst>
          </p:cNvPr>
          <p:cNvSpPr txBox="1"/>
          <p:nvPr/>
        </p:nvSpPr>
        <p:spPr>
          <a:xfrm>
            <a:off x="355616" y="1075829"/>
            <a:ext cx="6223181" cy="4522135"/>
          </a:xfrm>
          <a:prstGeom prst="rect">
            <a:avLst/>
          </a:prstGeom>
          <a:noFill/>
        </p:spPr>
        <p:txBody>
          <a:bodyPr wrap="square">
            <a:spAutoFit/>
          </a:bodyPr>
          <a:lstStyle/>
          <a:p>
            <a:pPr>
              <a:lnSpc>
                <a:spcPct val="116000"/>
              </a:lnSpc>
              <a:spcAft>
                <a:spcPts val="800"/>
              </a:spcAft>
            </a:pPr>
            <a:endParaRPr lang="en-GB" sz="1800" dirty="0">
              <a:solidFill>
                <a:srgbClr val="7030A0"/>
              </a:solidFill>
              <a:effectLst/>
              <a:latin typeface="Aptos" panose="020B0004020202020204" pitchFamily="34" charset="0"/>
              <a:ea typeface="Times New Roman" panose="02020603050405020304" pitchFamily="18" charset="0"/>
              <a:cs typeface="Times New Roman" panose="02020603050405020304" pitchFamily="18" charset="0"/>
            </a:endParaRPr>
          </a:p>
          <a:p>
            <a:pPr>
              <a:lnSpc>
                <a:spcPct val="116000"/>
              </a:lnSpc>
              <a:spcAft>
                <a:spcPts val="800"/>
              </a:spcAft>
            </a:pPr>
            <a:r>
              <a:rPr lang="en-GB" sz="1600" dirty="0">
                <a:solidFill>
                  <a:srgbClr val="7030A0"/>
                </a:solidFill>
                <a:effectLst/>
                <a:latin typeface="Aptos" panose="020B0004020202020204" pitchFamily="34" charset="0"/>
                <a:ea typeface="Times New Roman" panose="02020603050405020304" pitchFamily="18" charset="0"/>
                <a:cs typeface="Times New Roman" panose="02020603050405020304" pitchFamily="18" charset="0"/>
              </a:rPr>
              <a:t>A 1-hour beekeeping session designed especially for young children delivered by two expert beekeepers. This hands-on experience offers young students a unique opportunity to suit up in a beekeeping suit, explore a real beehive with a full working colony in a safe and enjoyable way.</a:t>
            </a:r>
          </a:p>
          <a:p>
            <a:pPr>
              <a:lnSpc>
                <a:spcPct val="116000"/>
              </a:lnSpc>
              <a:spcAft>
                <a:spcPts val="800"/>
              </a:spcAft>
            </a:pPr>
            <a:r>
              <a:rPr lang="en-GB" sz="1600" dirty="0">
                <a:solidFill>
                  <a:srgbClr val="7030A0"/>
                </a:solidFill>
                <a:effectLst/>
                <a:latin typeface="Aptos" panose="020B0004020202020204" pitchFamily="34" charset="0"/>
                <a:ea typeface="Times New Roman" panose="02020603050405020304" pitchFamily="18" charset="0"/>
                <a:cs typeface="Times New Roman" panose="02020603050405020304" pitchFamily="18" charset="0"/>
              </a:rPr>
              <a:t>Through exploring the amazing inner workings of a honeybee colony children will learn many fascinating facts about bees, their lives, beekeeping and most importantly their essential role in the ecosystem.</a:t>
            </a:r>
          </a:p>
          <a:p>
            <a:pPr>
              <a:lnSpc>
                <a:spcPct val="116000"/>
              </a:lnSpc>
              <a:spcAft>
                <a:spcPts val="800"/>
              </a:spcAft>
            </a:pPr>
            <a:r>
              <a:rPr lang="en-GB" sz="1600" dirty="0">
                <a:solidFill>
                  <a:srgbClr val="7030A0"/>
                </a:solidFill>
                <a:effectLst/>
                <a:latin typeface="Aptos" panose="020B0004020202020204" pitchFamily="34" charset="0"/>
                <a:ea typeface="Times New Roman" panose="02020603050405020304" pitchFamily="18" charset="0"/>
                <a:cs typeface="Times New Roman" panose="02020603050405020304" pitchFamily="18" charset="0"/>
              </a:rPr>
              <a:t>With expert guidance throughout the entirety of the experience and plenty of fun, your child will leave buzzing with excitement and newfound knowledge.</a:t>
            </a:r>
          </a:p>
          <a:p>
            <a:pPr>
              <a:lnSpc>
                <a:spcPct val="116000"/>
              </a:lnSpc>
              <a:spcAft>
                <a:spcPts val="800"/>
              </a:spcAft>
            </a:pPr>
            <a:r>
              <a:rPr lang="en-GB" sz="1600" dirty="0">
                <a:solidFill>
                  <a:srgbClr val="7030A0"/>
                </a:solidFill>
                <a:effectLst/>
                <a:latin typeface="Aptos" panose="020B0004020202020204" pitchFamily="34" charset="0"/>
                <a:ea typeface="Times New Roman" panose="02020603050405020304" pitchFamily="18" charset="0"/>
                <a:cs typeface="Times New Roman" panose="02020603050405020304" pitchFamily="18" charset="0"/>
              </a:rPr>
              <a:t>The price per child is £15. </a:t>
            </a:r>
            <a:r>
              <a:rPr lang="en-GB" sz="1600" b="1" dirty="0">
                <a:solidFill>
                  <a:srgbClr val="7030A0"/>
                </a:solidFill>
                <a:effectLst/>
                <a:latin typeface="Aptos" panose="020B0004020202020204" pitchFamily="34" charset="0"/>
                <a:ea typeface="Times New Roman" panose="02020603050405020304" pitchFamily="18" charset="0"/>
                <a:cs typeface="Times New Roman" panose="02020603050405020304" pitchFamily="18" charset="0"/>
              </a:rPr>
              <a:t>Book now </a:t>
            </a:r>
            <a:r>
              <a:rPr lang="en-GB" sz="1600" dirty="0">
                <a:solidFill>
                  <a:srgbClr val="7030A0"/>
                </a:solidFill>
                <a:effectLst/>
                <a:latin typeface="Aptos" panose="020B0004020202020204" pitchFamily="34" charset="0"/>
                <a:ea typeface="Times New Roman" panose="02020603050405020304" pitchFamily="18" charset="0"/>
                <a:cs typeface="Times New Roman" panose="02020603050405020304" pitchFamily="18" charset="0"/>
              </a:rPr>
              <a:t>by calling 01254 822388</a:t>
            </a:r>
            <a:endParaRPr lang="en-GB" sz="1600" b="1" dirty="0">
              <a:solidFill>
                <a:srgbClr val="7030A0"/>
              </a:solidFill>
              <a:effectLst/>
              <a:latin typeface="Aptos" panose="020B0004020202020204" pitchFamily="34"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54C0D19-7AD2-8664-30CA-14952C6AB40C}"/>
              </a:ext>
            </a:extLst>
          </p:cNvPr>
          <p:cNvSpPr txBox="1"/>
          <p:nvPr/>
        </p:nvSpPr>
        <p:spPr>
          <a:xfrm>
            <a:off x="4218709" y="8728364"/>
            <a:ext cx="2360088" cy="830997"/>
          </a:xfrm>
          <a:prstGeom prst="rect">
            <a:avLst/>
          </a:prstGeom>
          <a:noFill/>
        </p:spPr>
        <p:txBody>
          <a:bodyPr wrap="square" rtlCol="0">
            <a:spAutoFit/>
          </a:bodyPr>
          <a:lstStyle/>
          <a:p>
            <a:pPr algn="ctr"/>
            <a:r>
              <a:rPr lang="en-US" sz="1600" dirty="0">
                <a:solidFill>
                  <a:srgbClr val="7030A0"/>
                </a:solidFill>
              </a:rPr>
              <a:t>Set in the heart of Clitheroe at Barrow  Primary School.</a:t>
            </a:r>
          </a:p>
        </p:txBody>
      </p:sp>
    </p:spTree>
    <p:extLst>
      <p:ext uri="{BB962C8B-B14F-4D97-AF65-F5344CB8AC3E}">
        <p14:creationId xmlns:p14="http://schemas.microsoft.com/office/powerpoint/2010/main" val="2829131428"/>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103</TotalTime>
  <Words>261</Words>
  <Application>Microsoft Office PowerPoint</Application>
  <PresentationFormat>A4 Paper (210x297 mm)</PresentationFormat>
  <Paragraphs>16</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Adult Beekeeping Experience </vt:lpstr>
      <vt:lpstr>Children’s Beekeeping Experience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Adult Beekeeping Experience</dc:title>
  <dc:creator>Verity Thoburn</dc:creator>
  <cp:lastModifiedBy>Nicola McArdle</cp:lastModifiedBy>
  <cp:revision>32</cp:revision>
  <dcterms:created xsi:type="dcterms:W3CDTF">2024-06-23T15:33:36Z</dcterms:created>
  <dcterms:modified xsi:type="dcterms:W3CDTF">2024-07-11T09:39:36Z</dcterms:modified>
</cp:coreProperties>
</file>